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5" r:id="rId3"/>
    <p:sldId id="271" r:id="rId4"/>
    <p:sldId id="272" r:id="rId5"/>
    <p:sldId id="273" r:id="rId6"/>
    <p:sldId id="274" r:id="rId7"/>
    <p:sldId id="258" r:id="rId8"/>
    <p:sldId id="259" r:id="rId9"/>
    <p:sldId id="261" r:id="rId10"/>
    <p:sldId id="260" r:id="rId11"/>
    <p:sldId id="262" r:id="rId12"/>
    <p:sldId id="263" r:id="rId13"/>
    <p:sldId id="268" r:id="rId14"/>
    <p:sldId id="264" r:id="rId15"/>
    <p:sldId id="265" r:id="rId16"/>
    <p:sldId id="266" r:id="rId17"/>
    <p:sldId id="267" r:id="rId18"/>
    <p:sldId id="269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27F666-5FBF-4B8D-A770-E332954C15F7}" v="1" dt="2021-05-07T11:56:05.4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0" autoAdjust="0"/>
    <p:restoredTop sz="70059" autoAdjust="0"/>
  </p:normalViewPr>
  <p:slideViewPr>
    <p:cSldViewPr snapToGrid="0">
      <p:cViewPr varScale="1">
        <p:scale>
          <a:sx n="64" d="100"/>
          <a:sy n="64" d="100"/>
        </p:scale>
        <p:origin x="137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F43FE4-9915-49D8-821D-4E74A68E7C2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E217EDB-4E40-4F8C-B012-C3A61105009C}">
      <dgm:prSet/>
      <dgm:spPr/>
      <dgm:t>
        <a:bodyPr/>
        <a:lstStyle/>
        <a:p>
          <a:r>
            <a:rPr lang="de-LI"/>
            <a:t>networkx: Warum sehen die Graphen aus wie sie aussehen?</a:t>
          </a:r>
          <a:endParaRPr lang="en-US"/>
        </a:p>
      </dgm:t>
    </dgm:pt>
    <dgm:pt modelId="{50F61366-C975-42EF-8278-A141659ACBC7}" type="parTrans" cxnId="{047E51EF-3F17-4A0A-9540-8C61CFC4C075}">
      <dgm:prSet/>
      <dgm:spPr/>
      <dgm:t>
        <a:bodyPr/>
        <a:lstStyle/>
        <a:p>
          <a:endParaRPr lang="en-US"/>
        </a:p>
      </dgm:t>
    </dgm:pt>
    <dgm:pt modelId="{6B7B5548-1499-4F36-8A09-5F430CDC75E4}" type="sibTrans" cxnId="{047E51EF-3F17-4A0A-9540-8C61CFC4C075}">
      <dgm:prSet/>
      <dgm:spPr/>
      <dgm:t>
        <a:bodyPr/>
        <a:lstStyle/>
        <a:p>
          <a:endParaRPr lang="en-US"/>
        </a:p>
      </dgm:t>
    </dgm:pt>
    <dgm:pt modelId="{77492C47-0D16-4013-BA1D-A80A29AE37F4}">
      <dgm:prSet/>
      <dgm:spPr/>
      <dgm:t>
        <a:bodyPr/>
        <a:lstStyle/>
        <a:p>
          <a:r>
            <a:rPr lang="de-LI"/>
            <a:t>UMAP: Mapping?</a:t>
          </a:r>
          <a:endParaRPr lang="en-US"/>
        </a:p>
      </dgm:t>
    </dgm:pt>
    <dgm:pt modelId="{A983A3EF-64E4-44DB-A8E3-6149F7F66EB4}" type="parTrans" cxnId="{AD82A456-FA4D-42F9-952E-332FA1D50340}">
      <dgm:prSet/>
      <dgm:spPr/>
      <dgm:t>
        <a:bodyPr/>
        <a:lstStyle/>
        <a:p>
          <a:endParaRPr lang="en-US"/>
        </a:p>
      </dgm:t>
    </dgm:pt>
    <dgm:pt modelId="{957810FA-B585-48B4-A812-77214905AB4F}" type="sibTrans" cxnId="{AD82A456-FA4D-42F9-952E-332FA1D50340}">
      <dgm:prSet/>
      <dgm:spPr/>
      <dgm:t>
        <a:bodyPr/>
        <a:lstStyle/>
        <a:p>
          <a:endParaRPr lang="en-US"/>
        </a:p>
      </dgm:t>
    </dgm:pt>
    <dgm:pt modelId="{5E61371B-0DA2-4E00-A39E-30E92C7A7489}">
      <dgm:prSet/>
      <dgm:spPr/>
      <dgm:t>
        <a:bodyPr/>
        <a:lstStyle/>
        <a:p>
          <a:r>
            <a:rPr lang="de-LI"/>
            <a:t>MSAs mit Strukturinformation, MSAs der Cluster, …</a:t>
          </a:r>
          <a:endParaRPr lang="en-US"/>
        </a:p>
      </dgm:t>
    </dgm:pt>
    <dgm:pt modelId="{271868EE-84D5-4D39-9E7B-741895643150}" type="parTrans" cxnId="{B1D3F6C5-A75A-4949-8CC5-D73C91E0651D}">
      <dgm:prSet/>
      <dgm:spPr/>
      <dgm:t>
        <a:bodyPr/>
        <a:lstStyle/>
        <a:p>
          <a:endParaRPr lang="en-US"/>
        </a:p>
      </dgm:t>
    </dgm:pt>
    <dgm:pt modelId="{E278DD9B-E74D-4CA3-A154-E5873A71F82E}" type="sibTrans" cxnId="{B1D3F6C5-A75A-4949-8CC5-D73C91E0651D}">
      <dgm:prSet/>
      <dgm:spPr/>
      <dgm:t>
        <a:bodyPr/>
        <a:lstStyle/>
        <a:p>
          <a:endParaRPr lang="en-US"/>
        </a:p>
      </dgm:t>
    </dgm:pt>
    <dgm:pt modelId="{ACA894C8-943E-4198-8DD8-5B3E77998CE7}" type="pres">
      <dgm:prSet presAssocID="{EEF43FE4-9915-49D8-821D-4E74A68E7C20}" presName="linear" presStyleCnt="0">
        <dgm:presLayoutVars>
          <dgm:animLvl val="lvl"/>
          <dgm:resizeHandles val="exact"/>
        </dgm:presLayoutVars>
      </dgm:prSet>
      <dgm:spPr/>
    </dgm:pt>
    <dgm:pt modelId="{922229CB-90F0-443D-A581-E747EEAEDB18}" type="pres">
      <dgm:prSet presAssocID="{AE217EDB-4E40-4F8C-B012-C3A61105009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928E0F5-5E5F-416C-BE54-4859A06EE405}" type="pres">
      <dgm:prSet presAssocID="{6B7B5548-1499-4F36-8A09-5F430CDC75E4}" presName="spacer" presStyleCnt="0"/>
      <dgm:spPr/>
    </dgm:pt>
    <dgm:pt modelId="{CE7B4594-B0B9-41A9-9319-1F427687CBF1}" type="pres">
      <dgm:prSet presAssocID="{77492C47-0D16-4013-BA1D-A80A29AE37F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7E6A667-6A0D-4A73-926C-453E55606B58}" type="pres">
      <dgm:prSet presAssocID="{957810FA-B585-48B4-A812-77214905AB4F}" presName="spacer" presStyleCnt="0"/>
      <dgm:spPr/>
    </dgm:pt>
    <dgm:pt modelId="{47ABF0AD-FAA7-4B0B-8A05-B722FC0119D3}" type="pres">
      <dgm:prSet presAssocID="{5E61371B-0DA2-4E00-A39E-30E92C7A748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7CE6101-083A-4A48-865B-746A8845ED6F}" type="presOf" srcId="{77492C47-0D16-4013-BA1D-A80A29AE37F4}" destId="{CE7B4594-B0B9-41A9-9319-1F427687CBF1}" srcOrd="0" destOrd="0" presId="urn:microsoft.com/office/officeart/2005/8/layout/vList2"/>
    <dgm:cxn modelId="{AD82A456-FA4D-42F9-952E-332FA1D50340}" srcId="{EEF43FE4-9915-49D8-821D-4E74A68E7C20}" destId="{77492C47-0D16-4013-BA1D-A80A29AE37F4}" srcOrd="1" destOrd="0" parTransId="{A983A3EF-64E4-44DB-A8E3-6149F7F66EB4}" sibTransId="{957810FA-B585-48B4-A812-77214905AB4F}"/>
    <dgm:cxn modelId="{1CF744A6-135F-4602-B2EF-8ABC2089D351}" type="presOf" srcId="{5E61371B-0DA2-4E00-A39E-30E92C7A7489}" destId="{47ABF0AD-FAA7-4B0B-8A05-B722FC0119D3}" srcOrd="0" destOrd="0" presId="urn:microsoft.com/office/officeart/2005/8/layout/vList2"/>
    <dgm:cxn modelId="{B1D3F6C5-A75A-4949-8CC5-D73C91E0651D}" srcId="{EEF43FE4-9915-49D8-821D-4E74A68E7C20}" destId="{5E61371B-0DA2-4E00-A39E-30E92C7A7489}" srcOrd="2" destOrd="0" parTransId="{271868EE-84D5-4D39-9E7B-741895643150}" sibTransId="{E278DD9B-E74D-4CA3-A154-E5873A71F82E}"/>
    <dgm:cxn modelId="{9FE928CA-A59F-4AE0-B4F2-07EAAEBBB72D}" type="presOf" srcId="{EEF43FE4-9915-49D8-821D-4E74A68E7C20}" destId="{ACA894C8-943E-4198-8DD8-5B3E77998CE7}" srcOrd="0" destOrd="0" presId="urn:microsoft.com/office/officeart/2005/8/layout/vList2"/>
    <dgm:cxn modelId="{047E51EF-3F17-4A0A-9540-8C61CFC4C075}" srcId="{EEF43FE4-9915-49D8-821D-4E74A68E7C20}" destId="{AE217EDB-4E40-4F8C-B012-C3A61105009C}" srcOrd="0" destOrd="0" parTransId="{50F61366-C975-42EF-8278-A141659ACBC7}" sibTransId="{6B7B5548-1499-4F36-8A09-5F430CDC75E4}"/>
    <dgm:cxn modelId="{EA2CE0FD-21AD-4904-A0C8-162AC332F020}" type="presOf" srcId="{AE217EDB-4E40-4F8C-B012-C3A61105009C}" destId="{922229CB-90F0-443D-A581-E747EEAEDB18}" srcOrd="0" destOrd="0" presId="urn:microsoft.com/office/officeart/2005/8/layout/vList2"/>
    <dgm:cxn modelId="{E549075C-817E-4984-849D-58FA2EDFA2ED}" type="presParOf" srcId="{ACA894C8-943E-4198-8DD8-5B3E77998CE7}" destId="{922229CB-90F0-443D-A581-E747EEAEDB18}" srcOrd="0" destOrd="0" presId="urn:microsoft.com/office/officeart/2005/8/layout/vList2"/>
    <dgm:cxn modelId="{3A79D643-C376-4691-911F-96A6B19B5856}" type="presParOf" srcId="{ACA894C8-943E-4198-8DD8-5B3E77998CE7}" destId="{4928E0F5-5E5F-416C-BE54-4859A06EE405}" srcOrd="1" destOrd="0" presId="urn:microsoft.com/office/officeart/2005/8/layout/vList2"/>
    <dgm:cxn modelId="{3206D2BF-4C74-4508-AC2A-FEE34E2F6643}" type="presParOf" srcId="{ACA894C8-943E-4198-8DD8-5B3E77998CE7}" destId="{CE7B4594-B0B9-41A9-9319-1F427687CBF1}" srcOrd="2" destOrd="0" presId="urn:microsoft.com/office/officeart/2005/8/layout/vList2"/>
    <dgm:cxn modelId="{79D76C3C-1472-4772-98BC-34285259B543}" type="presParOf" srcId="{ACA894C8-943E-4198-8DD8-5B3E77998CE7}" destId="{77E6A667-6A0D-4A73-926C-453E55606B58}" srcOrd="3" destOrd="0" presId="urn:microsoft.com/office/officeart/2005/8/layout/vList2"/>
    <dgm:cxn modelId="{FD3A94AB-D657-4C91-BC6D-16E11E174A3E}" type="presParOf" srcId="{ACA894C8-943E-4198-8DD8-5B3E77998CE7}" destId="{47ABF0AD-FAA7-4B0B-8A05-B722FC0119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229CB-90F0-443D-A581-E747EEAEDB18}">
      <dsp:nvSpPr>
        <dsp:cNvPr id="0" name=""/>
        <dsp:cNvSpPr/>
      </dsp:nvSpPr>
      <dsp:spPr>
        <a:xfrm>
          <a:off x="0" y="20663"/>
          <a:ext cx="5257800" cy="17596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LI" sz="3200" kern="1200"/>
            <a:t>networkx: Warum sehen die Graphen aus wie sie aussehen?</a:t>
          </a:r>
          <a:endParaRPr lang="en-US" sz="3200" kern="1200"/>
        </a:p>
      </dsp:txBody>
      <dsp:txXfrm>
        <a:off x="85900" y="106563"/>
        <a:ext cx="5086000" cy="1587880"/>
      </dsp:txXfrm>
    </dsp:sp>
    <dsp:sp modelId="{CE7B4594-B0B9-41A9-9319-1F427687CBF1}">
      <dsp:nvSpPr>
        <dsp:cNvPr id="0" name=""/>
        <dsp:cNvSpPr/>
      </dsp:nvSpPr>
      <dsp:spPr>
        <a:xfrm>
          <a:off x="0" y="1872503"/>
          <a:ext cx="5257800" cy="17596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LI" sz="3200" kern="1200"/>
            <a:t>UMAP: Mapping?</a:t>
          </a:r>
          <a:endParaRPr lang="en-US" sz="3200" kern="1200"/>
        </a:p>
      </dsp:txBody>
      <dsp:txXfrm>
        <a:off x="85900" y="1958403"/>
        <a:ext cx="5086000" cy="1587880"/>
      </dsp:txXfrm>
    </dsp:sp>
    <dsp:sp modelId="{47ABF0AD-FAA7-4B0B-8A05-B722FC0119D3}">
      <dsp:nvSpPr>
        <dsp:cNvPr id="0" name=""/>
        <dsp:cNvSpPr/>
      </dsp:nvSpPr>
      <dsp:spPr>
        <a:xfrm>
          <a:off x="0" y="3724344"/>
          <a:ext cx="5257800" cy="17596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LI" sz="3200" kern="1200"/>
            <a:t>MSAs mit Strukturinformation, MSAs der Cluster, …</a:t>
          </a:r>
          <a:endParaRPr lang="en-US" sz="3200" kern="1200"/>
        </a:p>
      </dsp:txBody>
      <dsp:txXfrm>
        <a:off x="85900" y="3810244"/>
        <a:ext cx="5086000" cy="1587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D8C7-7C3D-4AF9-AA6D-C20F753AC090}" type="datetimeFigureOut">
              <a:rPr lang="de-DE" smtClean="0"/>
              <a:t>18.05.2021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9368D0-A8F9-4F44-9A12-9F26B413437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3320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also has the advantage of great simplicity. Libraries are lists of weighted pair-wise constraints. Each constraint receives a weight equal to percent identity within the pair-wise alignment it comes from (Figure 2(b)). For each set of sequences, two primary libraries are computed along with their weights, one using </a:t>
            </a:r>
            <a:r>
              <a:rPr lang="en-US" dirty="0" err="1"/>
              <a:t>ClustalW</a:t>
            </a:r>
            <a:r>
              <a:rPr lang="en-US" dirty="0"/>
              <a:t> (global alignments; Figure 2(b)) and the second using </a:t>
            </a:r>
            <a:r>
              <a:rPr lang="en-US" dirty="0" err="1"/>
              <a:t>Lalign</a:t>
            </a:r>
            <a:r>
              <a:rPr lang="en-US" dirty="0"/>
              <a:t> (local).</a:t>
            </a:r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368D0-A8F9-4F44-9A12-9F26B413437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001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67B2E-BDE0-4F93-B91D-0F4BEC2FD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8D3A9-1F7F-4905-8B88-C00DCC246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BD394-48FE-45EB-8839-74CA21842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BBB0B-D22F-4736-897A-BC461C3ED41A}" type="datetime1">
              <a:rPr lang="de-DE" smtClean="0"/>
              <a:t>18.05.2021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EF30E-BE37-4E75-B051-C819E9E7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2EE5C-7D9F-4D3D-B10F-EBFED075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3243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291A0-4A1C-4B64-9BEB-BA5C10A9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083AE-82BF-4510-BE9D-801C45D7B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F39DF-E40F-4C44-BEE4-21863FEE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C222-4AF6-4743-B8A1-29AE727A9352}" type="datetime1">
              <a:rPr lang="de-DE" smtClean="0"/>
              <a:t>18.05.2021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AE2C5-D66A-440E-86DB-DA6ED3161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2584C-188C-4ED3-BD3D-0769F6C4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417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AE3A21-0DF9-4B65-976A-A74CA5EAB7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6E5BD-6207-4562-B481-55F9327F1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FF9A0-0439-40F3-AFE6-4EC27DE7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D920-4FF2-4A13-A3F2-0FA133CB67F6}" type="datetime1">
              <a:rPr lang="de-DE" smtClean="0"/>
              <a:t>18.05.2021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02AD3-7CC1-4291-BCA8-BDB30EFE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E4970-8099-46AC-97C7-9211FEEF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173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7FAC7-254B-4ABC-B7ED-AEBCED11C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D27AD-FB11-4489-9EEE-6ADBF6DC4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B0CCE-3A90-4E4D-95AC-E934BDBA0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0EAC-6C5E-4115-8398-83D6E92D8103}" type="datetime1">
              <a:rPr lang="de-DE" smtClean="0"/>
              <a:t>18.05.2021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A579A-CFF6-4F81-87AA-4ABFF6805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CBE7D-2BF6-47B1-8C69-1453EFB8C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71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29DCB-60D7-4A43-9C87-44BB3F59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0206A-C903-4FCA-9A96-A3C91DFDD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D2581-FF43-473D-AB26-F2E2F0F5C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04BFB-EC89-4AC3-8083-B8130E79663D}" type="datetime1">
              <a:rPr lang="de-DE" smtClean="0"/>
              <a:t>18.05.2021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26AEE-1A85-4F60-92FC-C7A014BE8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DF9EF-1809-4D91-A141-B33140FF4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18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969DF-8916-4024-81D6-47D7CF5B9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586F6-19BD-4165-9131-9DEBFE4D38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642D4-E2F1-46C6-9A38-8FD5F8C44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9F737-E0B8-496A-8CEF-7EB504F82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C27A-7AF4-4318-96D2-5A25E7CD817C}" type="datetime1">
              <a:rPr lang="de-DE" smtClean="0"/>
              <a:t>18.05.2021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DCE3E-E409-42CE-AD63-03ED22132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F5A2D-F7A1-4796-A275-6176D458C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443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5971-CDDC-408A-937B-F3DA6F092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9E6BB-CE7D-4260-BE05-88DF4E184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60C41-12E4-482C-B878-0DEFD72B6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D201B4-C96A-45A2-B6D8-1D093DD7EF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3DAD95-0803-4748-8F0B-3B56B39F95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3EBB97-DAAF-4408-8D01-6EFE10FB3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595A-00C6-4417-9EBC-2F28AE4E3ED8}" type="datetime1">
              <a:rPr lang="de-DE" smtClean="0"/>
              <a:t>18.05.2021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DB191E-D45C-434D-9B07-8E92A5C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EF6023-9B8A-48F1-A6D9-231249B15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205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6D84-EB11-4FD5-875C-38210215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656C69-488E-4915-99CF-6BA312A76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3D0C6-1B8F-4E5C-B3FA-5A94DA5B6D9E}" type="datetime1">
              <a:rPr lang="de-DE" smtClean="0"/>
              <a:t>18.05.2021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37E2DC-9B9E-4EA0-B6F1-1826C30C3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04FA1-CFEC-401E-A093-2BF86C85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968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165BFE-21BB-4E72-8314-34FA42491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658F-7086-4EE1-A8D5-05702228433F}" type="datetime1">
              <a:rPr lang="de-DE" smtClean="0"/>
              <a:t>18.05.2021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8AD68C-2EA7-4B58-B0FA-A540C8169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157C-A4DE-4E82-A226-13D04CC0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4470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6D34-D6AD-42B6-9E39-44CD93A3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6ACE5-125C-4F74-8901-5206C4A6C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32E71-86B8-4E68-B3EF-C392ECC04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D2725-FCDE-49DA-9EF3-0F97DC36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4C2D-CFC0-42B4-89CC-61AD8FDC3437}" type="datetime1">
              <a:rPr lang="de-DE" smtClean="0"/>
              <a:t>18.05.2021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6B9A7-554B-4134-A156-E7C71402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33816-8996-494D-B0C8-5022458D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3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4C50F-55AD-40B2-85D4-78077055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1259A-461E-4BDE-BF19-76FB0F3DA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1E124-7ACF-4B6B-A6B2-F045777A5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0E254-D305-4290-BB89-12FC95928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30645-45E1-4CD1-8A03-A9A434736432}" type="datetime1">
              <a:rPr lang="de-DE" smtClean="0"/>
              <a:t>18.05.2021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A9C5E-F6C6-4976-9792-6FEEBA332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34281-89B9-45B6-8642-E480C2214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670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D2C61C-C230-483B-9CDE-5D434761F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1A8AB-8307-473D-A347-60E20042B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DEAFB-1CBC-41E3-983D-E68F7C679E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6BA12-66E1-4AA1-ADEE-C649007EF6C2}" type="datetime1">
              <a:rPr lang="de-DE" smtClean="0"/>
              <a:t>18.05.2021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8B60-E507-4B2E-B642-D94AFF350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9BB3D-E240-43A9-95A8-0C40F74414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D43C2-72B8-471C-9AFB-EC1F078931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09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80B1E-A47E-4581-8A7E-2AF50A062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Progress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D063C-9742-45C4-A4E9-419C87E87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Enno Belz</a:t>
            </a:r>
          </a:p>
          <a:p>
            <a:r>
              <a:rPr lang="de-DE" i="1" dirty="0"/>
              <a:t>07.04.2021</a:t>
            </a:r>
          </a:p>
        </p:txBody>
      </p:sp>
    </p:spTree>
    <p:extLst>
      <p:ext uri="{BB962C8B-B14F-4D97-AF65-F5344CB8AC3E}">
        <p14:creationId xmlns:p14="http://schemas.microsoft.com/office/powerpoint/2010/main" val="486475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F84F-2CD0-46D6-BA16-A05DC21A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Force-</a:t>
            </a:r>
            <a:r>
              <a:rPr lang="de-DE" dirty="0" err="1"/>
              <a:t>directed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P1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EA097EC-79D3-4E8D-ABEE-E910C1636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4" y="1348522"/>
            <a:ext cx="3883024" cy="29122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B653CA-0791-42A1-8CEC-AC3F979D0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65" y="1293924"/>
            <a:ext cx="3883125" cy="2912344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C7CAB89-D727-45BE-8B73-4D8D691EC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491" y="1348446"/>
            <a:ext cx="3883024" cy="2912268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7A44373-3A1F-4F59-9684-FE6EBD779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4" y="3945732"/>
            <a:ext cx="3883024" cy="29122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93D4FE-2283-4C1D-8639-0E34878AC5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67" y="3918471"/>
            <a:ext cx="3883024" cy="291226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D028FFE-42F2-4C9E-A7F1-CEA0783921A2}"/>
              </a:ext>
            </a:extLst>
          </p:cNvPr>
          <p:cNvSpPr/>
          <p:nvPr/>
        </p:nvSpPr>
        <p:spPr>
          <a:xfrm>
            <a:off x="6675120" y="2922270"/>
            <a:ext cx="201930" cy="205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904D64-450D-413A-9766-3BB404A23862}"/>
              </a:ext>
            </a:extLst>
          </p:cNvPr>
          <p:cNvSpPr/>
          <p:nvPr/>
        </p:nvSpPr>
        <p:spPr>
          <a:xfrm>
            <a:off x="6547380" y="2007870"/>
            <a:ext cx="562080" cy="4038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43E27FB-259C-4E00-A4A5-6FEF73EC3B78}"/>
              </a:ext>
            </a:extLst>
          </p:cNvPr>
          <p:cNvSpPr/>
          <p:nvPr/>
        </p:nvSpPr>
        <p:spPr>
          <a:xfrm>
            <a:off x="7039081" y="2750096"/>
            <a:ext cx="201930" cy="205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F731098-A5C9-4EB3-A83D-139390FFF719}"/>
              </a:ext>
            </a:extLst>
          </p:cNvPr>
          <p:cNvSpPr/>
          <p:nvPr/>
        </p:nvSpPr>
        <p:spPr>
          <a:xfrm>
            <a:off x="6671521" y="3432811"/>
            <a:ext cx="201930" cy="205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FCD4D5-2EA9-4DEC-AA4A-FE71741DDAFF}"/>
              </a:ext>
            </a:extLst>
          </p:cNvPr>
          <p:cNvSpPr/>
          <p:nvPr/>
        </p:nvSpPr>
        <p:spPr>
          <a:xfrm>
            <a:off x="1451610" y="2586990"/>
            <a:ext cx="483869" cy="6095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0E1DDC-675F-4DD0-AA29-080BC7926276}"/>
              </a:ext>
            </a:extLst>
          </p:cNvPr>
          <p:cNvSpPr/>
          <p:nvPr/>
        </p:nvSpPr>
        <p:spPr>
          <a:xfrm>
            <a:off x="8576730" y="2035968"/>
            <a:ext cx="376769" cy="638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17E54D5-849E-4BE1-980D-26D83FB9FBE5}"/>
              </a:ext>
            </a:extLst>
          </p:cNvPr>
          <p:cNvSpPr/>
          <p:nvPr/>
        </p:nvSpPr>
        <p:spPr>
          <a:xfrm>
            <a:off x="8997421" y="2674009"/>
            <a:ext cx="201930" cy="205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EB87CE-BAD8-4643-8F74-AE8B6D6554C0}"/>
              </a:ext>
            </a:extLst>
          </p:cNvPr>
          <p:cNvSpPr/>
          <p:nvPr/>
        </p:nvSpPr>
        <p:spPr>
          <a:xfrm>
            <a:off x="8333791" y="3054896"/>
            <a:ext cx="201930" cy="205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E807EF-D3F4-4A24-99C7-2EF72C1C9266}"/>
              </a:ext>
            </a:extLst>
          </p:cNvPr>
          <p:cNvSpPr/>
          <p:nvPr/>
        </p:nvSpPr>
        <p:spPr>
          <a:xfrm>
            <a:off x="8260503" y="2395766"/>
            <a:ext cx="201930" cy="205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AAA8D85-EEF0-4A26-AE3A-C104AAE5B6AB}"/>
              </a:ext>
            </a:extLst>
          </p:cNvPr>
          <p:cNvSpPr/>
          <p:nvPr/>
        </p:nvSpPr>
        <p:spPr>
          <a:xfrm>
            <a:off x="2737591" y="4804193"/>
            <a:ext cx="201930" cy="205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8012E5D-8FB1-4EE4-889C-2EEB116B8A76}"/>
              </a:ext>
            </a:extLst>
          </p:cNvPr>
          <p:cNvSpPr/>
          <p:nvPr/>
        </p:nvSpPr>
        <p:spPr>
          <a:xfrm>
            <a:off x="3465301" y="4880393"/>
            <a:ext cx="201930" cy="205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1F2DB12-DC07-4F14-B70D-53AAEB97B796}"/>
              </a:ext>
            </a:extLst>
          </p:cNvPr>
          <p:cNvSpPr/>
          <p:nvPr/>
        </p:nvSpPr>
        <p:spPr>
          <a:xfrm>
            <a:off x="1537441" y="4532491"/>
            <a:ext cx="201930" cy="205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959BC73-B68A-492E-816F-199458D6DAC7}"/>
              </a:ext>
            </a:extLst>
          </p:cNvPr>
          <p:cNvSpPr/>
          <p:nvPr/>
        </p:nvSpPr>
        <p:spPr>
          <a:xfrm rot="18982717">
            <a:off x="2115550" y="4428886"/>
            <a:ext cx="303172" cy="3315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99311C6-2C1A-420B-8763-450711BBF84D}"/>
              </a:ext>
            </a:extLst>
          </p:cNvPr>
          <p:cNvSpPr/>
          <p:nvPr/>
        </p:nvSpPr>
        <p:spPr>
          <a:xfrm rot="19586598">
            <a:off x="6624847" y="4404961"/>
            <a:ext cx="300082" cy="565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77F448-2826-440E-8738-296615A396F2}"/>
              </a:ext>
            </a:extLst>
          </p:cNvPr>
          <p:cNvSpPr/>
          <p:nvPr/>
        </p:nvSpPr>
        <p:spPr>
          <a:xfrm>
            <a:off x="5671396" y="4777523"/>
            <a:ext cx="201930" cy="205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C791D1-CD9F-4E8B-BE83-C8EDEC44DF3F}"/>
              </a:ext>
            </a:extLst>
          </p:cNvPr>
          <p:cNvSpPr/>
          <p:nvPr/>
        </p:nvSpPr>
        <p:spPr>
          <a:xfrm rot="2377122">
            <a:off x="5306901" y="4262939"/>
            <a:ext cx="201930" cy="3480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E4699A-F7F0-4AE7-B4A3-123981DDB1A1}"/>
              </a:ext>
            </a:extLst>
          </p:cNvPr>
          <p:cNvSpPr/>
          <p:nvPr/>
        </p:nvSpPr>
        <p:spPr>
          <a:xfrm>
            <a:off x="6151456" y="4893859"/>
            <a:ext cx="201930" cy="205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4AB9465-B21B-48ED-983B-84E24333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8602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C3255-520E-487D-8B66-3A87ACA6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Force-</a:t>
            </a:r>
            <a:r>
              <a:rPr lang="de-DE" dirty="0" err="1"/>
              <a:t>directed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P3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E12E3CA-7CDC-4687-8F1E-938A38372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07" y="1588621"/>
            <a:ext cx="3663951" cy="27479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745B4-17D3-4216-8BF1-49E53DF81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395" y="1588621"/>
            <a:ext cx="3663951" cy="2747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1C6940-29C8-494C-8DE5-AA518F3E8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3" y="1588621"/>
            <a:ext cx="3663951" cy="2747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6ACA83-B57D-43B1-A1A2-9429116EF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06" y="4090939"/>
            <a:ext cx="3663951" cy="2747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30C0E5-8635-46FE-ABC9-779E48B5A9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394" y="4110036"/>
            <a:ext cx="3663952" cy="274796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AB5CE12-1F75-46A9-AF2A-4F56AB12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240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C3255-520E-487D-8B66-3A87ACA6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Force-</a:t>
            </a:r>
            <a:r>
              <a:rPr lang="de-DE" dirty="0" err="1"/>
              <a:t>directed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P3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E12E3CA-7CDC-4687-8F1E-938A38372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07" y="1588621"/>
            <a:ext cx="3663951" cy="27479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745B4-17D3-4216-8BF1-49E53DF81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875" y="1607718"/>
            <a:ext cx="3663951" cy="2747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1C6940-29C8-494C-8DE5-AA518F3E8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3" y="1588621"/>
            <a:ext cx="3663951" cy="2747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6ACA83-B57D-43B1-A1A2-9429116EF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06" y="4090939"/>
            <a:ext cx="3663951" cy="2747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30C0E5-8635-46FE-ABC9-779E48B5A9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394" y="4110036"/>
            <a:ext cx="3663952" cy="274796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E87A80A-DA04-4655-B861-3CDCE9EEA951}"/>
              </a:ext>
            </a:extLst>
          </p:cNvPr>
          <p:cNvSpPr/>
          <p:nvPr/>
        </p:nvSpPr>
        <p:spPr>
          <a:xfrm rot="3526084">
            <a:off x="1029970" y="2508250"/>
            <a:ext cx="483869" cy="6095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CFF030-B692-45A0-A833-94E9911AAC5E}"/>
              </a:ext>
            </a:extLst>
          </p:cNvPr>
          <p:cNvSpPr/>
          <p:nvPr/>
        </p:nvSpPr>
        <p:spPr>
          <a:xfrm>
            <a:off x="4456173" y="3208020"/>
            <a:ext cx="225047" cy="1873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FF847B9-3421-4387-81AC-412F70E2E063}"/>
              </a:ext>
            </a:extLst>
          </p:cNvPr>
          <p:cNvSpPr/>
          <p:nvPr/>
        </p:nvSpPr>
        <p:spPr>
          <a:xfrm>
            <a:off x="5606708" y="3856648"/>
            <a:ext cx="148847" cy="1625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EDFE2A-BB02-4521-9607-B2D488595D0B}"/>
              </a:ext>
            </a:extLst>
          </p:cNvPr>
          <p:cNvSpPr/>
          <p:nvPr/>
        </p:nvSpPr>
        <p:spPr>
          <a:xfrm>
            <a:off x="5108953" y="3881444"/>
            <a:ext cx="164087" cy="1625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0AF5CD6-979E-4E1A-ABCE-42C5A13CCC22}"/>
              </a:ext>
            </a:extLst>
          </p:cNvPr>
          <p:cNvSpPr/>
          <p:nvPr/>
        </p:nvSpPr>
        <p:spPr>
          <a:xfrm>
            <a:off x="4572473" y="2969872"/>
            <a:ext cx="153927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A0675C-B28A-429B-A21E-966C8B5D6290}"/>
              </a:ext>
            </a:extLst>
          </p:cNvPr>
          <p:cNvSpPr/>
          <p:nvPr/>
        </p:nvSpPr>
        <p:spPr>
          <a:xfrm>
            <a:off x="5689069" y="3720596"/>
            <a:ext cx="132972" cy="1360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96B43FD-AAD4-4C37-A558-B10206DB52E6}"/>
              </a:ext>
            </a:extLst>
          </p:cNvPr>
          <p:cNvSpPr/>
          <p:nvPr/>
        </p:nvSpPr>
        <p:spPr>
          <a:xfrm>
            <a:off x="5441194" y="2242184"/>
            <a:ext cx="129506" cy="137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BAFB90-75D8-43CC-917B-30C9D549FDFB}"/>
              </a:ext>
            </a:extLst>
          </p:cNvPr>
          <p:cNvSpPr/>
          <p:nvPr/>
        </p:nvSpPr>
        <p:spPr>
          <a:xfrm>
            <a:off x="6699133" y="3329320"/>
            <a:ext cx="134437" cy="1321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E4E2B3-C769-47FB-B9CA-DB20371A6FF6}"/>
              </a:ext>
            </a:extLst>
          </p:cNvPr>
          <p:cNvSpPr/>
          <p:nvPr/>
        </p:nvSpPr>
        <p:spPr>
          <a:xfrm>
            <a:off x="8104629" y="2686049"/>
            <a:ext cx="136401" cy="137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4DC4649-4C93-43BA-B172-1256FF68AEA2}"/>
              </a:ext>
            </a:extLst>
          </p:cNvPr>
          <p:cNvSpPr/>
          <p:nvPr/>
        </p:nvSpPr>
        <p:spPr>
          <a:xfrm>
            <a:off x="8203689" y="2303782"/>
            <a:ext cx="136401" cy="137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19997E-B96E-4B07-AB84-9CFDA528A642}"/>
              </a:ext>
            </a:extLst>
          </p:cNvPr>
          <p:cNvSpPr/>
          <p:nvPr/>
        </p:nvSpPr>
        <p:spPr>
          <a:xfrm>
            <a:off x="9716058" y="2807414"/>
            <a:ext cx="136401" cy="137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73F8D7-3BFF-4C72-8B02-5DBC973F8B2E}"/>
              </a:ext>
            </a:extLst>
          </p:cNvPr>
          <p:cNvSpPr/>
          <p:nvPr/>
        </p:nvSpPr>
        <p:spPr>
          <a:xfrm>
            <a:off x="8172197" y="3429000"/>
            <a:ext cx="136401" cy="137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F5C4BB-D019-4214-9439-904D213A956C}"/>
              </a:ext>
            </a:extLst>
          </p:cNvPr>
          <p:cNvSpPr/>
          <p:nvPr/>
        </p:nvSpPr>
        <p:spPr>
          <a:xfrm>
            <a:off x="9158479" y="3053531"/>
            <a:ext cx="136401" cy="137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A67D63-D0DD-4382-8FF9-F81AC69991F3}"/>
              </a:ext>
            </a:extLst>
          </p:cNvPr>
          <p:cNvSpPr/>
          <p:nvPr/>
        </p:nvSpPr>
        <p:spPr>
          <a:xfrm>
            <a:off x="1764667" y="4782080"/>
            <a:ext cx="136401" cy="137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C63AB3-DA61-4E8C-9317-A06320B9E788}"/>
              </a:ext>
            </a:extLst>
          </p:cNvPr>
          <p:cNvSpPr/>
          <p:nvPr/>
        </p:nvSpPr>
        <p:spPr>
          <a:xfrm>
            <a:off x="1732282" y="5713625"/>
            <a:ext cx="136401" cy="137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F16A6F-DCAD-4DF9-9D48-B158BF7E94B1}"/>
              </a:ext>
            </a:extLst>
          </p:cNvPr>
          <p:cNvSpPr/>
          <p:nvPr/>
        </p:nvSpPr>
        <p:spPr>
          <a:xfrm>
            <a:off x="1732281" y="5131898"/>
            <a:ext cx="136401" cy="137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C444E69-86F2-4ED7-80B1-B81282E8E7A2}"/>
              </a:ext>
            </a:extLst>
          </p:cNvPr>
          <p:cNvSpPr/>
          <p:nvPr/>
        </p:nvSpPr>
        <p:spPr>
          <a:xfrm>
            <a:off x="1696466" y="5313575"/>
            <a:ext cx="136401" cy="137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C89C97-7988-426F-99C8-6C1B8C7C6445}"/>
              </a:ext>
            </a:extLst>
          </p:cNvPr>
          <p:cNvSpPr/>
          <p:nvPr/>
        </p:nvSpPr>
        <p:spPr>
          <a:xfrm>
            <a:off x="2261980" y="4618858"/>
            <a:ext cx="136401" cy="137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62FAEB-A512-4728-AD3E-FB4FC37BB2B0}"/>
              </a:ext>
            </a:extLst>
          </p:cNvPr>
          <p:cNvSpPr/>
          <p:nvPr/>
        </p:nvSpPr>
        <p:spPr>
          <a:xfrm>
            <a:off x="3198294" y="5608850"/>
            <a:ext cx="136401" cy="137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9D63AD8-EEB7-47DC-98BE-E28F3F0D6558}"/>
              </a:ext>
            </a:extLst>
          </p:cNvPr>
          <p:cNvSpPr/>
          <p:nvPr/>
        </p:nvSpPr>
        <p:spPr>
          <a:xfrm>
            <a:off x="5084535" y="6316562"/>
            <a:ext cx="136401" cy="137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094B5E-BC21-45A0-AD0D-C93CDB006B6D}"/>
              </a:ext>
            </a:extLst>
          </p:cNvPr>
          <p:cNvSpPr/>
          <p:nvPr/>
        </p:nvSpPr>
        <p:spPr>
          <a:xfrm>
            <a:off x="5708850" y="5181541"/>
            <a:ext cx="136401" cy="137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65393D3-6D5B-4BC2-BACB-76CC6515A8BA}"/>
              </a:ext>
            </a:extLst>
          </p:cNvPr>
          <p:cNvSpPr/>
          <p:nvPr/>
        </p:nvSpPr>
        <p:spPr>
          <a:xfrm>
            <a:off x="5229821" y="5471369"/>
            <a:ext cx="136401" cy="137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188B6EB-5FAD-46D9-B172-B2AC85569923}"/>
              </a:ext>
            </a:extLst>
          </p:cNvPr>
          <p:cNvSpPr/>
          <p:nvPr/>
        </p:nvSpPr>
        <p:spPr>
          <a:xfrm>
            <a:off x="5304793" y="6257981"/>
            <a:ext cx="136401" cy="137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5EE4A7C-5D51-4661-B862-C052FBC7B3A0}"/>
              </a:ext>
            </a:extLst>
          </p:cNvPr>
          <p:cNvSpPr/>
          <p:nvPr/>
        </p:nvSpPr>
        <p:spPr>
          <a:xfrm>
            <a:off x="5525051" y="6257981"/>
            <a:ext cx="136401" cy="137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A655E7F-6717-48A4-9E3C-4989548C1CE4}"/>
              </a:ext>
            </a:extLst>
          </p:cNvPr>
          <p:cNvSpPr/>
          <p:nvPr/>
        </p:nvSpPr>
        <p:spPr>
          <a:xfrm>
            <a:off x="5378908" y="6057467"/>
            <a:ext cx="136401" cy="137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67BFA37-876B-46C6-992F-07E69DF8EA10}"/>
              </a:ext>
            </a:extLst>
          </p:cNvPr>
          <p:cNvSpPr/>
          <p:nvPr/>
        </p:nvSpPr>
        <p:spPr>
          <a:xfrm>
            <a:off x="6545670" y="5432642"/>
            <a:ext cx="136401" cy="137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E942B0-4208-472F-90D9-62A41945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996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9D8B79B-05FC-4922-8625-51792CAA6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6" y="1766651"/>
            <a:ext cx="3811126" cy="2858345"/>
          </a:xfrm>
          <a:prstGeom prst="rect">
            <a:avLst/>
          </a:prstGeom>
        </p:spPr>
      </p:pic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B9CA834-AFE9-4F2F-A2B6-3D9932C4B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317" y="1767818"/>
            <a:ext cx="3808227" cy="285617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231727A-754F-4342-B4A9-BEFB458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930" y="1755839"/>
            <a:ext cx="3837972" cy="28784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2079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72F821F-4F28-4B1E-94E3-9B253AC285B2}"/>
              </a:ext>
            </a:extLst>
          </p:cNvPr>
          <p:cNvSpPr/>
          <p:nvPr/>
        </p:nvSpPr>
        <p:spPr>
          <a:xfrm>
            <a:off x="919480" y="3083560"/>
            <a:ext cx="568960" cy="568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D9BC7AF-E102-4638-8C3A-1FD7AB1143D3}"/>
              </a:ext>
            </a:extLst>
          </p:cNvPr>
          <p:cNvSpPr/>
          <p:nvPr/>
        </p:nvSpPr>
        <p:spPr>
          <a:xfrm>
            <a:off x="4699000" y="3332162"/>
            <a:ext cx="375920" cy="193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8D2658F-6F84-42F4-8D88-13361C64706F}"/>
              </a:ext>
            </a:extLst>
          </p:cNvPr>
          <p:cNvSpPr/>
          <p:nvPr/>
        </p:nvSpPr>
        <p:spPr>
          <a:xfrm rot="21308527">
            <a:off x="6292396" y="3244213"/>
            <a:ext cx="238612" cy="1708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F0942A-C166-4DF0-B5D3-56726DA7D942}"/>
              </a:ext>
            </a:extLst>
          </p:cNvPr>
          <p:cNvSpPr/>
          <p:nvPr/>
        </p:nvSpPr>
        <p:spPr>
          <a:xfrm>
            <a:off x="6924040" y="3322319"/>
            <a:ext cx="152252" cy="15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A761350-0CA6-4B16-B67D-8197DB42280E}"/>
              </a:ext>
            </a:extLst>
          </p:cNvPr>
          <p:cNvSpPr/>
          <p:nvPr/>
        </p:nvSpPr>
        <p:spPr>
          <a:xfrm>
            <a:off x="10060940" y="4043997"/>
            <a:ext cx="152252" cy="152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AA6685-CD87-4C9C-84CA-86895EE3F8E0}"/>
              </a:ext>
            </a:extLst>
          </p:cNvPr>
          <p:cNvSpPr/>
          <p:nvPr/>
        </p:nvSpPr>
        <p:spPr>
          <a:xfrm>
            <a:off x="10622280" y="3942397"/>
            <a:ext cx="121920" cy="131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FB56E72-E193-4DC0-A332-20A6EF8E2226}"/>
              </a:ext>
            </a:extLst>
          </p:cNvPr>
          <p:cNvSpPr/>
          <p:nvPr/>
        </p:nvSpPr>
        <p:spPr>
          <a:xfrm rot="1699296">
            <a:off x="10438114" y="3396781"/>
            <a:ext cx="396521" cy="1728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FCF86A-7DE5-4C06-B367-41420D5673F4}"/>
              </a:ext>
            </a:extLst>
          </p:cNvPr>
          <p:cNvSpPr/>
          <p:nvPr/>
        </p:nvSpPr>
        <p:spPr>
          <a:xfrm>
            <a:off x="10330180" y="2751137"/>
            <a:ext cx="121920" cy="131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E51F814-1738-44E4-8C16-A2194894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926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48C7-869E-441F-A50E-E718BD3F9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UMAP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952B4DA-5597-459F-85EC-B9CD56A060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04988"/>
            <a:ext cx="6263640" cy="91307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30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patient_csv_dataframe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600" b="0" i="0" u="none" strike="noStrike" cap="none" normalizeH="0" baseline="30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pd.read_csv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600" b="0" i="0" u="none" strike="noStrike" cap="none" normalizeH="0" baseline="3000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f'P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de-DE" altLang="de-DE" sz="1600" b="0" i="0" u="none" strike="noStrike" cap="none" normalizeH="0" baseline="30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patient_num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_DM_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de-DE" altLang="de-DE" sz="1600" b="0" i="0" u="none" strike="noStrike" cap="none" normalizeH="0" baseline="30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substitution_matrix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}{</a:t>
            </a:r>
            <a:r>
              <a:rPr kumimoji="0" lang="de-DE" altLang="de-DE" sz="1600" b="0" i="0" u="none" strike="noStrike" cap="none" normalizeH="0" baseline="30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full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.</a:t>
            </a:r>
            <a:r>
              <a:rPr kumimoji="0" lang="de-DE" altLang="de-DE" sz="1600" b="0" i="0" u="none" strike="noStrike" cap="none" normalizeH="0" baseline="3000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csv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        </a:t>
            </a:r>
            <a:r>
              <a:rPr kumimoji="0" lang="de-DE" altLang="de-DE" sz="1600" b="0" i="0" u="none" strike="noStrike" cap="none" normalizeH="0" baseline="3000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delimiter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','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1600" b="0" i="0" u="none" strike="noStrike" cap="none" normalizeH="0" baseline="3000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names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=[i </a:t>
            </a:r>
            <a:r>
              <a:rPr kumimoji="0" lang="de-DE" altLang="de-DE" sz="1600" b="0" i="0" u="none" strike="noStrike" cap="none" normalizeH="0" baseline="3000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de-DE" altLang="de-DE" sz="1600" b="0" i="0" u="none" strike="noStrike" cap="none" normalizeH="0" baseline="3000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range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67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)])</a:t>
            </a:r>
            <a:b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600" b="0" i="0" u="none" strike="noStrike" cap="none" normalizeH="0" baseline="30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mapper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600" b="0" i="0" u="none" strike="noStrike" cap="none" normalizeH="0" baseline="30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umap.UMAP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().fit(</a:t>
            </a:r>
            <a:r>
              <a:rPr kumimoji="0" lang="de-DE" altLang="de-DE" sz="1600" b="0" i="0" u="none" strike="noStrike" cap="none" normalizeH="0" baseline="30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patient_csv_dataframe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600" b="0" i="0" u="none" strike="noStrike" cap="none" normalizeH="0" baseline="30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plot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600" b="0" i="0" u="none" strike="noStrike" cap="none" normalizeH="0" baseline="30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umap.plot.points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600" b="0" i="0" u="none" strike="noStrike" cap="none" normalizeH="0" baseline="30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mapper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600" b="0" i="0" u="none" strike="noStrike" cap="none" normalizeH="0" baseline="30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umap.plot.show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600" b="0" i="0" u="none" strike="noStrike" cap="none" normalizeH="0" baseline="3000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plot</a:t>
            </a:r>
            <a:r>
              <a:rPr kumimoji="0" lang="de-DE" altLang="de-DE" sz="1600" b="0" i="0" u="none" strike="noStrike" cap="none" normalizeH="0" baseline="3000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de-DE" altLang="de-DE" sz="36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B1C71-0E93-4EE2-995F-CE6F1947EA64}"/>
              </a:ext>
            </a:extLst>
          </p:cNvPr>
          <p:cNvSpPr txBox="1"/>
          <p:nvPr/>
        </p:nvSpPr>
        <p:spPr>
          <a:xfrm>
            <a:off x="838200" y="1435656"/>
            <a:ext cx="1208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>
                <a:solidFill>
                  <a:srgbClr val="FFC000"/>
                </a:solidFill>
              </a:rPr>
              <a:t>umap-leran</a:t>
            </a:r>
            <a:endParaRPr lang="de-DE" dirty="0">
              <a:solidFill>
                <a:srgbClr val="FFC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128903-70A4-482F-9923-CA51E6A7C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26779"/>
            <a:ext cx="3510117" cy="3510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A7BF19-2827-40BF-B5B3-4B3E43C99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98" y="3126778"/>
            <a:ext cx="3510118" cy="3510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498FC2-7576-4D64-80B1-74AE588D7E8C}"/>
              </a:ext>
            </a:extLst>
          </p:cNvPr>
          <p:cNvSpPr txBox="1"/>
          <p:nvPr/>
        </p:nvSpPr>
        <p:spPr>
          <a:xfrm>
            <a:off x="5692392" y="314013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P1B45 </a:t>
            </a:r>
            <a:r>
              <a:rPr lang="de-DE" dirty="0" err="1"/>
              <a:t>full</a:t>
            </a:r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A2E2DB-39E7-47FD-959F-79DD2BDFFE76}"/>
              </a:ext>
            </a:extLst>
          </p:cNvPr>
          <p:cNvSpPr txBox="1"/>
          <p:nvPr/>
        </p:nvSpPr>
        <p:spPr>
          <a:xfrm>
            <a:off x="2438458" y="3126779"/>
            <a:ext cx="859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P1B45</a:t>
            </a:r>
          </a:p>
        </p:txBody>
      </p: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51FFEBBA-F014-4D0E-9221-37C4B9B03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40" y="-27824"/>
            <a:ext cx="3510117" cy="35101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7B391E-8AD6-468D-8553-9604FCD2D5B2}"/>
              </a:ext>
            </a:extLst>
          </p:cNvPr>
          <p:cNvSpPr txBox="1"/>
          <p:nvPr/>
        </p:nvSpPr>
        <p:spPr>
          <a:xfrm>
            <a:off x="9494252" y="115417"/>
            <a:ext cx="964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P13B45</a:t>
            </a:r>
          </a:p>
        </p:txBody>
      </p:sp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18D9821C-B499-4CB3-B437-308520FB3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68" y="3118595"/>
            <a:ext cx="3512289" cy="35122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73D298-2B27-4D9D-B2AC-154C28A206A5}"/>
              </a:ext>
            </a:extLst>
          </p:cNvPr>
          <p:cNvSpPr txBox="1"/>
          <p:nvPr/>
        </p:nvSpPr>
        <p:spPr>
          <a:xfrm>
            <a:off x="9345710" y="3231669"/>
            <a:ext cx="1590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P13B45 </a:t>
            </a:r>
            <a:r>
              <a:rPr lang="de-DE" dirty="0" err="1"/>
              <a:t>full</a:t>
            </a:r>
            <a:endParaRPr lang="de-DE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7AE9395-293A-4579-A84F-16BB0FED4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146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2136-8617-4888-99AA-50105C083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UMAP P1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3587F2-EEDC-4AE1-8082-3ED9B5DF2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624" y="1258629"/>
            <a:ext cx="2992859" cy="2992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7A1A4B-5CE3-4651-9FB1-076359F2B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1196" y="1258629"/>
            <a:ext cx="2992859" cy="299285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11B946-9F7A-41FF-8AAB-6F72EFAEF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678" y="1312020"/>
            <a:ext cx="2939470" cy="2939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BB0D34-F576-4985-AE0A-93323D13F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4340" y="1258629"/>
            <a:ext cx="2992860" cy="29928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72B3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D183E25-6A66-4E7D-949C-156DB1CC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360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3588-93E2-444E-BD13-87A7D4EB6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UMAP P3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7459C4-8700-4F8B-AACF-0DBF322E1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197" y="1247055"/>
            <a:ext cx="3004433" cy="300443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AEEB4A-401C-4617-A6ED-170DD7BAC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2769" y="1247055"/>
            <a:ext cx="3004433" cy="3004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FB787D-2A5A-40A2-8343-495FB1A7F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7251" y="1286299"/>
            <a:ext cx="2950837" cy="29651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C439D1-1FA7-4B2B-BB5C-42A91B57E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9520" y="1286299"/>
            <a:ext cx="2965189" cy="296518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76B5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967FBD2-D63C-4EA3-83CE-9D3A429BB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876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1411-2010-431F-8AA8-3F54E5F21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UMAP P13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06582-77AD-4E00-A88F-043CE3733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900" y="1171369"/>
            <a:ext cx="3080119" cy="3080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9733A1-9126-43BB-9989-28069A031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6472" y="1171369"/>
            <a:ext cx="3080119" cy="3080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01E131-71EF-428E-8BEF-8EE3E561A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0954" y="1226316"/>
            <a:ext cx="3025173" cy="3025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B47DA6-9593-4F59-86DA-98C30C715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616" y="1171369"/>
            <a:ext cx="3080120" cy="308012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71B2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4B62DB3-72C1-455E-9C79-049525896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6584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115F8-624A-4E72-92AA-E171623CC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21792"/>
            <a:ext cx="5181503" cy="5504688"/>
          </a:xfrm>
        </p:spPr>
        <p:txBody>
          <a:bodyPr>
            <a:normAutofit/>
          </a:bodyPr>
          <a:lstStyle/>
          <a:p>
            <a:r>
              <a:rPr lang="de-LI" sz="4800"/>
              <a:t>Ausstehend</a:t>
            </a:r>
            <a:endParaRPr lang="de-DE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84E152-173F-436C-9A14-C5A8C22E12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311973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3DA44-AEE6-4D79-8C08-9856D7F0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9375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B83EA-81D6-42B1-A046-4C3CDA654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3" y="480601"/>
            <a:ext cx="8449854" cy="58967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DDE77E-3EC2-4917-A900-FC33C31C3DC4}"/>
              </a:ext>
            </a:extLst>
          </p:cNvPr>
          <p:cNvSpPr/>
          <p:nvPr/>
        </p:nvSpPr>
        <p:spPr>
          <a:xfrm>
            <a:off x="7736305" y="480601"/>
            <a:ext cx="2584622" cy="589679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E6419-F55D-4EF0-B113-598A76D313E1}"/>
              </a:ext>
            </a:extLst>
          </p:cNvPr>
          <p:cNvSpPr txBox="1"/>
          <p:nvPr/>
        </p:nvSpPr>
        <p:spPr>
          <a:xfrm>
            <a:off x="3363245" y="6377399"/>
            <a:ext cx="7200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i="1" dirty="0"/>
              <a:t>https://tcoffee.readthedocs.io/en/latest/tcoffee_main_documentation.html#the-main-methods-and-their-scope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60822-8643-4838-9048-FAC90A1CE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3237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BC95-32FE-4AC0-AE63-7C14E891C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3499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T-Coffee </a:t>
            </a:r>
            <a:br>
              <a:rPr lang="de-DE" dirty="0"/>
            </a:br>
            <a:r>
              <a:rPr lang="de-DE" sz="3100" dirty="0"/>
              <a:t>(</a:t>
            </a:r>
            <a:r>
              <a:rPr lang="de-DE" sz="3100" u="sng" dirty="0" err="1"/>
              <a:t>T</a:t>
            </a:r>
            <a:r>
              <a:rPr lang="de-DE" sz="3100" u="none" dirty="0" err="1"/>
              <a:t>ree</a:t>
            </a:r>
            <a:r>
              <a:rPr lang="de-DE" sz="3100" u="none" dirty="0"/>
              <a:t> </a:t>
            </a:r>
            <a:r>
              <a:rPr lang="de-DE" sz="3100" u="none" dirty="0" err="1"/>
              <a:t>Based</a:t>
            </a:r>
            <a:r>
              <a:rPr lang="de-DE" sz="3100" u="none" dirty="0"/>
              <a:t> </a:t>
            </a:r>
            <a:r>
              <a:rPr lang="de-DE" sz="3100" u="sng" dirty="0"/>
              <a:t>C</a:t>
            </a:r>
            <a:r>
              <a:rPr lang="de-DE" sz="3100" u="none" dirty="0"/>
              <a:t>onsistency </a:t>
            </a:r>
            <a:r>
              <a:rPr lang="de-DE" sz="3100" u="sng" dirty="0" err="1"/>
              <a:t>O</a:t>
            </a:r>
            <a:r>
              <a:rPr lang="de-DE" sz="3100" u="none" dirty="0" err="1"/>
              <a:t>bjective</a:t>
            </a:r>
            <a:r>
              <a:rPr lang="de-DE" sz="3100" u="none" dirty="0"/>
              <a:t> </a:t>
            </a:r>
            <a:r>
              <a:rPr lang="de-DE" sz="3100" u="sng" dirty="0" err="1"/>
              <a:t>F</a:t>
            </a:r>
            <a:r>
              <a:rPr lang="de-DE" sz="3100" u="none" dirty="0" err="1"/>
              <a:t>unction</a:t>
            </a:r>
            <a:r>
              <a:rPr lang="de-DE" sz="3100" u="none" dirty="0"/>
              <a:t> </a:t>
            </a:r>
            <a:r>
              <a:rPr lang="de-DE" sz="3100" u="sng" dirty="0" err="1"/>
              <a:t>F</a:t>
            </a:r>
            <a:r>
              <a:rPr lang="de-DE" sz="3100" u="none" dirty="0" err="1"/>
              <a:t>or</a:t>
            </a:r>
            <a:r>
              <a:rPr lang="de-DE" sz="3100" u="none" dirty="0"/>
              <a:t> Alignm</a:t>
            </a:r>
            <a:r>
              <a:rPr lang="de-DE" sz="3100" u="sng" dirty="0"/>
              <a:t>e</a:t>
            </a:r>
            <a:r>
              <a:rPr lang="de-DE" sz="3100" u="none" dirty="0"/>
              <a:t>nt </a:t>
            </a:r>
            <a:r>
              <a:rPr lang="de-DE" sz="3100" u="sng" dirty="0"/>
              <a:t>E</a:t>
            </a:r>
            <a:r>
              <a:rPr lang="de-DE" sz="3100" u="none" dirty="0"/>
              <a:t>valuation)</a:t>
            </a:r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E3872-44C6-4993-A90C-D92E4B5F3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Erstellt Bibliothek von paarweisen Alignments</a:t>
            </a:r>
          </a:p>
          <a:p>
            <a:pPr lvl="2"/>
            <a:r>
              <a:rPr lang="de-DE" dirty="0"/>
              <a:t>Lokal (</a:t>
            </a:r>
            <a:r>
              <a:rPr lang="de-DE" dirty="0" err="1"/>
              <a:t>Lalign</a:t>
            </a:r>
            <a:r>
              <a:rPr lang="de-DE" dirty="0"/>
              <a:t>, FASTA </a:t>
            </a:r>
            <a:r>
              <a:rPr lang="de-DE" dirty="0" err="1"/>
              <a:t>package</a:t>
            </a:r>
            <a:r>
              <a:rPr lang="de-DE" dirty="0"/>
              <a:t>) und global (</a:t>
            </a:r>
            <a:r>
              <a:rPr lang="de-DE" dirty="0" err="1"/>
              <a:t>Clustalw</a:t>
            </a:r>
            <a:r>
              <a:rPr lang="de-DE" dirty="0"/>
              <a:t>)</a:t>
            </a:r>
          </a:p>
          <a:p>
            <a:r>
              <a:rPr lang="de-DE" dirty="0"/>
              <a:t>Bibliothek: Paare von </a:t>
            </a:r>
            <a:r>
              <a:rPr lang="de-DE" dirty="0" err="1"/>
              <a:t>Residues</a:t>
            </a:r>
            <a:r>
              <a:rPr lang="de-DE" dirty="0"/>
              <a:t> die gewichtet werde</a:t>
            </a:r>
          </a:p>
          <a:p>
            <a:r>
              <a:rPr lang="de-DE" dirty="0" err="1"/>
              <a:t>Bib</a:t>
            </a:r>
            <a:r>
              <a:rPr lang="de-DE" dirty="0"/>
              <a:t>-Einträge werden „addiert“</a:t>
            </a:r>
          </a:p>
          <a:p>
            <a:r>
              <a:rPr lang="de-DE" dirty="0"/>
              <a:t>Daraus </a:t>
            </a:r>
            <a:r>
              <a:rPr lang="de-DE" dirty="0" err="1"/>
              <a:t>guidetree</a:t>
            </a:r>
            <a:r>
              <a:rPr lang="de-DE" dirty="0"/>
              <a:t> und MSA</a:t>
            </a:r>
          </a:p>
          <a:p>
            <a:endParaRPr lang="de-DE" dirty="0"/>
          </a:p>
          <a:p>
            <a:pPr>
              <a:buFontTx/>
              <a:buChar char="-"/>
            </a:pPr>
            <a:r>
              <a:rPr lang="de-DE" dirty="0"/>
              <a:t>Keine (triviale) Ausgabe der </a:t>
            </a:r>
            <a:r>
              <a:rPr lang="de-DE" dirty="0" err="1"/>
              <a:t>Distmatrix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+ Einfach Parameter (GO, GE, SM) zu erstellen</a:t>
            </a:r>
          </a:p>
          <a:p>
            <a:pPr marL="0" indent="0">
              <a:buNone/>
            </a:pPr>
            <a:r>
              <a:rPr lang="de-DE" dirty="0"/>
              <a:t>+ </a:t>
            </a:r>
            <a:r>
              <a:rPr lang="de-DE" dirty="0" err="1"/>
              <a:t>Built</a:t>
            </a:r>
            <a:r>
              <a:rPr lang="de-DE" dirty="0"/>
              <a:t>-In Evaluierung-, Formatierungs- und Filtermethoden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20EF4-E334-4219-98D1-D573D721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202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DD809E-0659-4E98-ADF7-C9F2B0D2F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126" y="828312"/>
            <a:ext cx="8049748" cy="5201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7351EE-3E9C-4BDE-9590-AE68E95E79AE}"/>
              </a:ext>
            </a:extLst>
          </p:cNvPr>
          <p:cNvSpPr txBox="1"/>
          <p:nvPr/>
        </p:nvSpPr>
        <p:spPr>
          <a:xfrm>
            <a:off x="1335505" y="6029688"/>
            <a:ext cx="14618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i="1" dirty="0"/>
              <a:t>T-Coffee: A </a:t>
            </a:r>
            <a:r>
              <a:rPr lang="de-DE" sz="1400" i="1" dirty="0" err="1"/>
              <a:t>Novel</a:t>
            </a:r>
            <a:r>
              <a:rPr lang="de-DE" sz="1400" i="1" dirty="0"/>
              <a:t> Method </a:t>
            </a:r>
            <a:r>
              <a:rPr lang="de-DE" sz="1400" i="1" dirty="0" err="1"/>
              <a:t>for</a:t>
            </a:r>
            <a:r>
              <a:rPr lang="de-DE" sz="1400" i="1" dirty="0"/>
              <a:t> Fast and </a:t>
            </a:r>
            <a:r>
              <a:rPr lang="de-DE" sz="1400" i="1" dirty="0" err="1"/>
              <a:t>Accurate</a:t>
            </a:r>
            <a:r>
              <a:rPr lang="de-DE" sz="1400" i="1" dirty="0"/>
              <a:t> Multiple </a:t>
            </a:r>
            <a:r>
              <a:rPr lang="de-DE" sz="1400" i="1" dirty="0" err="1"/>
              <a:t>Sequence</a:t>
            </a:r>
            <a:r>
              <a:rPr lang="de-DE" sz="1400" i="1" dirty="0"/>
              <a:t> Alignment Cedric Notredame1,2,3 *, Desmond G. Higgins and Jaap </a:t>
            </a:r>
            <a:r>
              <a:rPr lang="de-DE" sz="1400" i="1" dirty="0" err="1"/>
              <a:t>Heringa</a:t>
            </a:r>
            <a:endParaRPr lang="de-DE" sz="1400" i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BC2ECD-8222-47C6-8412-83D60523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1836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6D0EB-CB08-482E-A1A8-3C18FA98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ClustalO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CD622-BECD-4CE5-B038-EA23E1EE8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Benutzt </a:t>
            </a:r>
            <a:r>
              <a:rPr lang="de-DE" dirty="0" err="1"/>
              <a:t>mBed</a:t>
            </a:r>
            <a:r>
              <a:rPr lang="de-DE" dirty="0"/>
              <a:t>: 2 </a:t>
            </a:r>
            <a:r>
              <a:rPr lang="de-DE" dirty="0" err="1"/>
              <a:t>Distanzmetriken</a:t>
            </a:r>
            <a:r>
              <a:rPr lang="de-DE" dirty="0"/>
              <a:t>: Approximiert Sequenzdistanzen</a:t>
            </a:r>
          </a:p>
          <a:p>
            <a:pPr lvl="2"/>
            <a:r>
              <a:rPr lang="de-DE" dirty="0"/>
              <a:t>k-</a:t>
            </a:r>
            <a:r>
              <a:rPr lang="de-DE" dirty="0" err="1"/>
              <a:t>tuple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Vektor</a:t>
            </a:r>
          </a:p>
          <a:p>
            <a:pPr lvl="2"/>
            <a:r>
              <a:rPr lang="de-DE" dirty="0" err="1">
                <a:sym typeface="Wingdings" panose="05000000000000000000" pitchFamily="2" charset="2"/>
              </a:rPr>
              <a:t>Eukildische</a:t>
            </a:r>
            <a:r>
              <a:rPr lang="de-DE" dirty="0">
                <a:sym typeface="Wingdings" panose="05000000000000000000" pitchFamily="2" charset="2"/>
              </a:rPr>
              <a:t> Distanz der Vektoren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Guide </a:t>
            </a:r>
            <a:r>
              <a:rPr lang="de-DE" dirty="0" err="1">
                <a:sym typeface="Wingdings" panose="05000000000000000000" pitchFamily="2" charset="2"/>
              </a:rPr>
              <a:t>Tree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Hhalign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package</a:t>
            </a:r>
            <a:r>
              <a:rPr lang="de-DE" dirty="0">
                <a:sym typeface="Wingdings" panose="05000000000000000000" pitchFamily="2" charset="2"/>
              </a:rPr>
              <a:t>: Aligniert 2 HHM Profile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+ </a:t>
            </a:r>
            <a:r>
              <a:rPr lang="de-DE" dirty="0" err="1">
                <a:sym typeface="Wingdings" panose="05000000000000000000" pitchFamily="2" charset="2"/>
              </a:rPr>
              <a:t>distmat_out</a:t>
            </a:r>
            <a:r>
              <a:rPr lang="de-DE" dirty="0">
                <a:sym typeface="Wingdings" panose="05000000000000000000" pitchFamily="2" charset="2"/>
              </a:rPr>
              <a:t> = </a:t>
            </a:r>
            <a:r>
              <a:rPr lang="de-DE" i="1" dirty="0">
                <a:sym typeface="Wingdings" panose="05000000000000000000" pitchFamily="2" charset="2"/>
              </a:rPr>
              <a:t>file.name</a:t>
            </a: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- Parameterwahl nicht über Kommandozeile</a:t>
            </a:r>
          </a:p>
          <a:p>
            <a:pPr lvl="1"/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1EA20-67F2-4F02-A55E-88F4173C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888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82DF-30BF-4A9C-BCEA-C4432FAF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Clustalw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4882-242A-4654-B81D-5282A9D9B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de-DE" dirty="0"/>
              <a:t>Paarweise Alignments </a:t>
            </a:r>
            <a:r>
              <a:rPr lang="de-DE" dirty="0">
                <a:sym typeface="Wingdings" panose="05000000000000000000" pitchFamily="2" charset="2"/>
              </a:rPr>
              <a:t> Distanzmatrix</a:t>
            </a:r>
            <a:endParaRPr lang="de-DE" dirty="0"/>
          </a:p>
          <a:p>
            <a:pPr marL="514350" indent="-514350">
              <a:buAutoNum type="arabicPeriod"/>
            </a:pPr>
            <a:r>
              <a:rPr lang="de-DE" dirty="0"/>
              <a:t>Guide </a:t>
            </a:r>
            <a:r>
              <a:rPr lang="de-DE" dirty="0" err="1"/>
              <a:t>Tree</a:t>
            </a:r>
            <a:r>
              <a:rPr lang="de-DE" dirty="0"/>
              <a:t> Berechnung</a:t>
            </a:r>
          </a:p>
          <a:p>
            <a:pPr lvl="1">
              <a:buFontTx/>
              <a:buChar char="-"/>
            </a:pPr>
            <a:r>
              <a:rPr lang="de-DE" dirty="0" err="1"/>
              <a:t>Unrooted</a:t>
            </a:r>
            <a:r>
              <a:rPr lang="de-DE" dirty="0"/>
              <a:t> NJ </a:t>
            </a:r>
            <a:r>
              <a:rPr lang="de-DE" dirty="0" err="1"/>
              <a:t>tree</a:t>
            </a:r>
            <a:endParaRPr lang="de-DE" dirty="0"/>
          </a:p>
          <a:p>
            <a:pPr lvl="1">
              <a:buFontTx/>
              <a:buChar char="-"/>
            </a:pPr>
            <a:r>
              <a:rPr lang="de-DE" dirty="0" err="1"/>
              <a:t>Rooted</a:t>
            </a:r>
            <a:r>
              <a:rPr lang="de-DE" dirty="0"/>
              <a:t> NJ </a:t>
            </a:r>
            <a:r>
              <a:rPr lang="de-DE" dirty="0" err="1"/>
              <a:t>tree</a:t>
            </a:r>
            <a:endParaRPr lang="de-DE" dirty="0"/>
          </a:p>
          <a:p>
            <a:pPr marL="514350" indent="-514350">
              <a:buAutoNum type="arabicPeriod"/>
            </a:pPr>
            <a:r>
              <a:rPr lang="de-DE" dirty="0"/>
              <a:t>Progressives Alignment</a:t>
            </a:r>
          </a:p>
          <a:p>
            <a:pPr marL="514350" indent="-514350">
              <a:buAutoNum type="arabicPeriod"/>
            </a:pPr>
            <a:endParaRPr lang="de-DE" dirty="0"/>
          </a:p>
          <a:p>
            <a:pPr>
              <a:buFontTx/>
              <a:buChar char="-"/>
            </a:pPr>
            <a:r>
              <a:rPr lang="de-DE" dirty="0" err="1"/>
              <a:t>Distmat</a:t>
            </a:r>
            <a:r>
              <a:rPr lang="de-DE" dirty="0"/>
              <a:t> out nicht über Kommandozeile</a:t>
            </a:r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r>
              <a:rPr lang="de-DE" dirty="0"/>
              <a:t>+ Am benutzerfreundlichsten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3B380-67A2-4242-95E6-03401A28C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73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23C1-B3B9-4902-97CB-22ABD9947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84132FA-D890-4738-9842-1760E9027E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9" y="2243436"/>
            <a:ext cx="7894739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fasta_to_distance_matrix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patient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substitution_matrix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full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"""</a:t>
            </a:r>
            <a:b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de-DE" altLang="de-DE" sz="16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:</a:t>
            </a:r>
            <a:r>
              <a:rPr kumimoji="0" lang="de-DE" altLang="de-DE" sz="1600" b="1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param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full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: Boolean, 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False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, 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calculates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only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lower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triangle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matrix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,</a:t>
            </a:r>
            <a:b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                     True, 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calculates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full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distance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matrix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.</a:t>
            </a:r>
            <a:b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            Per 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default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=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False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.</a:t>
            </a:r>
            <a:b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de-DE" altLang="de-DE" sz="16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:</a:t>
            </a:r>
            <a:r>
              <a:rPr kumimoji="0" lang="de-DE" altLang="de-DE" sz="1600" b="1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param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patient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: FASTA-file</a:t>
            </a:r>
            <a:b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de-DE" altLang="de-DE" sz="16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:</a:t>
            </a:r>
            <a:r>
              <a:rPr kumimoji="0" lang="de-DE" altLang="de-DE" sz="1600" b="1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param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substitution_matrix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: String (e.g. "BLOSUM45", "GONNET1992")</a:t>
            </a:r>
            <a:b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b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Calculates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distance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matrix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from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FASTA-file and 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saves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as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de-DE" altLang="de-DE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csv</a:t>
            </a: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.</a:t>
            </a:r>
            <a:b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de-DE" altLang="de-DE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"""</a:t>
            </a:r>
            <a:endParaRPr kumimoji="0" lang="de-DE" altLang="de-DE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8D0CC-6413-4AE3-9A1A-F702EE803C84}"/>
              </a:ext>
            </a:extLst>
          </p:cNvPr>
          <p:cNvSpPr txBox="1"/>
          <p:nvPr/>
        </p:nvSpPr>
        <p:spPr>
          <a:xfrm>
            <a:off x="838200" y="1690688"/>
            <a:ext cx="362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Biopython</a:t>
            </a:r>
            <a:r>
              <a:rPr lang="de-DE" dirty="0"/>
              <a:t>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3B307A9-7DD7-4E69-849B-0373BB6AC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4981397"/>
            <a:ext cx="7391400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pairwise2.align.globalds(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seqA.seq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seqB.seq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matrix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0.5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score_only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de-DE" altLang="de-DE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B2E8D-3722-4ADF-94A3-08F4A83411BB}"/>
              </a:ext>
            </a:extLst>
          </p:cNvPr>
          <p:cNvCxnSpPr/>
          <p:nvPr/>
        </p:nvCxnSpPr>
        <p:spPr>
          <a:xfrm>
            <a:off x="5259897" y="5443008"/>
            <a:ext cx="721453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52E5B3-F349-4013-98A7-3FFC8FE48202}"/>
              </a:ext>
            </a:extLst>
          </p:cNvPr>
          <p:cNvCxnSpPr>
            <a:cxnSpLocks/>
          </p:cNvCxnSpPr>
          <p:nvPr/>
        </p:nvCxnSpPr>
        <p:spPr>
          <a:xfrm>
            <a:off x="5620623" y="5443008"/>
            <a:ext cx="0" cy="226314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4387D3-3C2F-45BE-AEF9-5C8D327AFB60}"/>
              </a:ext>
            </a:extLst>
          </p:cNvPr>
          <p:cNvCxnSpPr>
            <a:cxnSpLocks/>
          </p:cNvCxnSpPr>
          <p:nvPr/>
        </p:nvCxnSpPr>
        <p:spPr>
          <a:xfrm flipH="1">
            <a:off x="5612234" y="5669322"/>
            <a:ext cx="619388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F1AD9CB-42D7-4C9C-B71D-B103E7BA0C1B}"/>
              </a:ext>
            </a:extLst>
          </p:cNvPr>
          <p:cNvSpPr txBox="1"/>
          <p:nvPr/>
        </p:nvSpPr>
        <p:spPr>
          <a:xfrm>
            <a:off x="6231623" y="5503367"/>
            <a:ext cx="172114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 err="1"/>
              <a:t>Gapopen</a:t>
            </a:r>
            <a:r>
              <a:rPr lang="de-DE" sz="1400" dirty="0"/>
              <a:t>, </a:t>
            </a:r>
            <a:r>
              <a:rPr lang="de-DE" sz="1400" dirty="0" err="1"/>
              <a:t>Gapextent</a:t>
            </a:r>
            <a:endParaRPr lang="de-DE" sz="14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1BC848D-1CE4-46D6-A6C0-7768B8EC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4871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7D2A4-459F-4B1E-B48F-6ECD87086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Force-</a:t>
            </a:r>
            <a:r>
              <a:rPr lang="de-DE" dirty="0" err="1"/>
              <a:t>directed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5A5C86-AD36-4C46-9578-8B14722AA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8343"/>
            <a:ext cx="3815085" cy="2861314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EB0F968-355C-4EFB-9AA7-572E134C0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00" y="1998343"/>
            <a:ext cx="3815085" cy="2861314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9F996B21-63F8-4F04-9975-16268270B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1998343"/>
            <a:ext cx="3815085" cy="28613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7E7E7F-71F9-4CC2-9040-57682AEACBA1}"/>
              </a:ext>
            </a:extLst>
          </p:cNvPr>
          <p:cNvSpPr txBox="1"/>
          <p:nvPr/>
        </p:nvSpPr>
        <p:spPr>
          <a:xfrm>
            <a:off x="1113183" y="4875719"/>
            <a:ext cx="1024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>
                <a:solidFill>
                  <a:srgbClr val="FFC000"/>
                </a:solidFill>
              </a:rPr>
              <a:t>networkx</a:t>
            </a:r>
            <a:endParaRPr lang="de-DE" dirty="0">
              <a:solidFill>
                <a:srgbClr val="FFC000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A551A38-FFA6-46FC-8152-AAFC56A7D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183" y="5261113"/>
            <a:ext cx="6811617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patient_nxgraph_spring_layout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nx.spring_layout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patient_nxgraph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de-DE" altLang="de-DE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F79F5A-86F7-4E29-9338-BEA3429F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6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F84F-2CD0-46D6-BA16-A05DC21A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Force-</a:t>
            </a:r>
            <a:r>
              <a:rPr lang="de-DE" dirty="0" err="1"/>
              <a:t>directed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P1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EA097EC-79D3-4E8D-ABEE-E910C1636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4" y="1348522"/>
            <a:ext cx="3883024" cy="29122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B653CA-0791-42A1-8CEC-AC3F979D0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66" y="1321185"/>
            <a:ext cx="3883125" cy="2912344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C7CAB89-D727-45BE-8B73-4D8D691EC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491" y="1348446"/>
            <a:ext cx="3883024" cy="2912268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7A44373-3A1F-4F59-9684-FE6EBD779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4" y="3945732"/>
            <a:ext cx="3883024" cy="29122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93D4FE-2283-4C1D-8639-0E34878AC5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67" y="3918471"/>
            <a:ext cx="3883024" cy="29122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4A85E-BA02-444C-8052-7577967A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D43C2-72B8-471C-9AFB-EC1F0789319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74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</Words>
  <Application>Microsoft Office PowerPoint</Application>
  <PresentationFormat>Widescreen</PresentationFormat>
  <Paragraphs>79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JetBrains Mono</vt:lpstr>
      <vt:lpstr>Wingdings</vt:lpstr>
      <vt:lpstr>Office Theme</vt:lpstr>
      <vt:lpstr>Progress Update</vt:lpstr>
      <vt:lpstr>PowerPoint Presentation</vt:lpstr>
      <vt:lpstr>T-Coffee  (Tree Based Consistency Objective Function For Alignment Evaluation)</vt:lpstr>
      <vt:lpstr>PowerPoint Presentation</vt:lpstr>
      <vt:lpstr>ClustalO</vt:lpstr>
      <vt:lpstr>Clustalw</vt:lpstr>
      <vt:lpstr>Distance matrix calculation</vt:lpstr>
      <vt:lpstr>Force-directed graph</vt:lpstr>
      <vt:lpstr>Force-directed graph P1</vt:lpstr>
      <vt:lpstr>Force-directed graph P1</vt:lpstr>
      <vt:lpstr>Force-directed graph P3</vt:lpstr>
      <vt:lpstr>Force-directed graph P3</vt:lpstr>
      <vt:lpstr>PowerPoint Presentation</vt:lpstr>
      <vt:lpstr>UMAP</vt:lpstr>
      <vt:lpstr>UMAP P1</vt:lpstr>
      <vt:lpstr>UMAP P3</vt:lpstr>
      <vt:lpstr>UMAP P13</vt:lpstr>
      <vt:lpstr>Ausstehend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Enno Belz</dc:creator>
  <cp:lastModifiedBy>Enno Belz</cp:lastModifiedBy>
  <cp:revision>14</cp:revision>
  <dcterms:created xsi:type="dcterms:W3CDTF">2021-05-06T09:34:29Z</dcterms:created>
  <dcterms:modified xsi:type="dcterms:W3CDTF">2021-05-18T08:56:14Z</dcterms:modified>
</cp:coreProperties>
</file>